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6" r:id="rId2"/>
    <p:sldId id="274" r:id="rId3"/>
    <p:sldId id="257" r:id="rId4"/>
    <p:sldId id="278" r:id="rId5"/>
    <p:sldId id="258" r:id="rId6"/>
    <p:sldId id="259" r:id="rId7"/>
    <p:sldId id="276" r:id="rId8"/>
    <p:sldId id="266" r:id="rId9"/>
    <p:sldId id="267" r:id="rId10"/>
    <p:sldId id="260" r:id="rId11"/>
    <p:sldId id="261" r:id="rId12"/>
    <p:sldId id="262" r:id="rId13"/>
    <p:sldId id="268" r:id="rId14"/>
    <p:sldId id="269" r:id="rId15"/>
    <p:sldId id="277" r:id="rId16"/>
    <p:sldId id="264" r:id="rId17"/>
    <p:sldId id="270" r:id="rId18"/>
    <p:sldId id="271" r:id="rId19"/>
    <p:sldId id="272" r:id="rId20"/>
    <p:sldId id="273" r:id="rId21"/>
    <p:sldId id="265" r:id="rId22"/>
    <p:sldId id="275"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56"/>
  </p:normalViewPr>
  <p:slideViewPr>
    <p:cSldViewPr snapToGrid="0" snapToObjects="1">
      <p:cViewPr varScale="1">
        <p:scale>
          <a:sx n="53" d="100"/>
          <a:sy n="53" d="100"/>
        </p:scale>
        <p:origin x="7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Hello, my name is Melanie McCord and this is my data exploration of stress analysis in Reddit posts.</a:t>
            </a:r>
          </a:p>
        </p:txBody>
      </p:sp>
    </p:spTree>
    <p:extLst>
      <p:ext uri="{BB962C8B-B14F-4D97-AF65-F5344CB8AC3E}">
        <p14:creationId xmlns:p14="http://schemas.microsoft.com/office/powerpoint/2010/main" val="399570508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the whole dataset, the most common words appear to be neutral, possibly linked to the diversity of posts reflected. Anxiety feel and people appear frequently, which is understandable considering the focus is stress-related subreddits.</a:t>
            </a:r>
          </a:p>
        </p:txBody>
      </p:sp>
    </p:spTree>
    <p:extLst>
      <p:ext uri="{BB962C8B-B14F-4D97-AF65-F5344CB8AC3E}">
        <p14:creationId xmlns:p14="http://schemas.microsoft.com/office/powerpoint/2010/main" val="17641609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words differ significantly by stressed versus not stressed data. Stress free posts generally talk about feel, friends, life, people, and time. Stress related posts are more likely to talk about anxiety. Day.</a:t>
            </a:r>
          </a:p>
        </p:txBody>
      </p:sp>
    </p:spTree>
    <p:extLst>
      <p:ext uri="{BB962C8B-B14F-4D97-AF65-F5344CB8AC3E}">
        <p14:creationId xmlns:p14="http://schemas.microsoft.com/office/powerpoint/2010/main" val="4074811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top 10 words by subreddit appear to correspond pretty well with the subreddit topic. </a:t>
            </a:r>
            <a:r>
              <a:rPr lang="en-US" dirty="0" err="1"/>
              <a:t>AlmostHomeless</a:t>
            </a:r>
            <a:r>
              <a:rPr lang="en-US" dirty="0"/>
              <a:t> posts tend to focus on car, family, house, job, whereas anxiety tends to focus on anxiety, day, feeling, and </a:t>
            </a:r>
            <a:r>
              <a:rPr lang="en-US" dirty="0" err="1"/>
              <a:t>survivorsofabuse</a:t>
            </a:r>
            <a:r>
              <a:rPr lang="en-US" dirty="0"/>
              <a:t> tends to focus on abuse, feel, and people.</a:t>
            </a:r>
          </a:p>
        </p:txBody>
      </p:sp>
    </p:spTree>
    <p:extLst>
      <p:ext uri="{BB962C8B-B14F-4D97-AF65-F5344CB8AC3E}">
        <p14:creationId xmlns:p14="http://schemas.microsoft.com/office/powerpoint/2010/main" val="39751377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 we use sentiment to describe posts, we mean a score to determine how negative/neutral or positive some text is. 1 means completely positive, 0 means completely neutral, and -1 means completely negative. It looks like the overall distribution of sentiment is about neutral, with slightly more negative outliers than positive outliers. The red line is at 0, and marks the absolutely positive/negative posts.</a:t>
            </a:r>
          </a:p>
        </p:txBody>
      </p:sp>
    </p:spTree>
    <p:extLst>
      <p:ext uri="{BB962C8B-B14F-4D97-AF65-F5344CB8AC3E}">
        <p14:creationId xmlns:p14="http://schemas.microsoft.com/office/powerpoint/2010/main" val="818633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red line represents 0, where the posts are absolutely neutral. The stress free posts are clustered more on the positive side of things and there is more overall spread, whereas the stressed posts are more tightly clustered and more negative.</a:t>
            </a:r>
          </a:p>
        </p:txBody>
      </p:sp>
    </p:spTree>
    <p:extLst>
      <p:ext uri="{BB962C8B-B14F-4D97-AF65-F5344CB8AC3E}">
        <p14:creationId xmlns:p14="http://schemas.microsoft.com/office/powerpoint/2010/main" val="8196905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Within each subreddit, there are significant differences depending on the outliers and how overall distribution. The overall distribution appears to be similar, but </a:t>
            </a:r>
            <a:r>
              <a:rPr lang="en-US" dirty="0" err="1"/>
              <a:t>ptsd</a:t>
            </a:r>
            <a:r>
              <a:rPr lang="en-US" dirty="0"/>
              <a:t> appears to have more outliers on either end, and stress appears to only have a few significant outliers that are negative.</a:t>
            </a:r>
          </a:p>
        </p:txBody>
      </p:sp>
    </p:spTree>
    <p:extLst>
      <p:ext uri="{BB962C8B-B14F-4D97-AF65-F5344CB8AC3E}">
        <p14:creationId xmlns:p14="http://schemas.microsoft.com/office/powerpoint/2010/main" val="15957001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However, if we look by both subreddit and label, we can see significant differences between them. Assistance has a lot more outliers on either end for the non-stressed posts, while its stress related posts have some outliers that are extremely negative and 1 unusually positive. Stress only has a few outliers on either end and is significantly more skewed for stressed posts than non-stressed posts.</a:t>
            </a:r>
          </a:p>
        </p:txBody>
      </p:sp>
    </p:spTree>
    <p:extLst>
      <p:ext uri="{BB962C8B-B14F-4D97-AF65-F5344CB8AC3E}">
        <p14:creationId xmlns:p14="http://schemas.microsoft.com/office/powerpoint/2010/main" val="30628915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42062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For example, depression, anxiety, insomnia, and more.</a:t>
            </a:r>
          </a:p>
        </p:txBody>
      </p:sp>
    </p:spTree>
    <p:extLst>
      <p:ext uri="{BB962C8B-B14F-4D97-AF65-F5344CB8AC3E}">
        <p14:creationId xmlns:p14="http://schemas.microsoft.com/office/powerpoint/2010/main" val="17271263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a:t>
            </a:r>
          </a:p>
        </p:txBody>
      </p:sp>
    </p:spTree>
    <p:extLst>
      <p:ext uri="{BB962C8B-B14F-4D97-AF65-F5344CB8AC3E}">
        <p14:creationId xmlns:p14="http://schemas.microsoft.com/office/powerpoint/2010/main" val="1953672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defTabSz="457200" eaLnBrk="1" fontAlgn="auto" latinLnBrk="0" hangingPunct="1">
              <a:lnSpc>
                <a:spcPct val="117999"/>
              </a:lnSpc>
              <a:spcBef>
                <a:spcPts val="0"/>
              </a:spcBef>
              <a:spcAft>
                <a:spcPts val="0"/>
              </a:spcAft>
              <a:buClrTx/>
              <a:buSzTx/>
              <a:buFontTx/>
              <a:buNone/>
              <a:tabLst/>
              <a:defRPr/>
            </a:pPr>
            <a:r>
              <a:rPr lang="en-US" dirty="0"/>
              <a:t>ere, there is a significantly higher number of stress-related versus non-stress related data, but not heavily imbalanced.</a:t>
            </a:r>
          </a:p>
        </p:txBody>
      </p:sp>
    </p:spTree>
    <p:extLst>
      <p:ext uri="{BB962C8B-B14F-4D97-AF65-F5344CB8AC3E}">
        <p14:creationId xmlns:p14="http://schemas.microsoft.com/office/powerpoint/2010/main" val="35363402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subreddit distribution, however, is heavily imbalanced. There are only 43 posts from r/</a:t>
            </a:r>
            <a:r>
              <a:rPr lang="en-US" dirty="0" err="1"/>
              <a:t>food_pantry</a:t>
            </a:r>
            <a:r>
              <a:rPr lang="en-US" dirty="0"/>
              <a:t>, and 694 from r/relationships. This may mean that the model will perform significantly differently by subreddit and is another thing we will have to account for in the statistical analysis.</a:t>
            </a:r>
          </a:p>
        </p:txBody>
      </p:sp>
    </p:spTree>
    <p:extLst>
      <p:ext uri="{BB962C8B-B14F-4D97-AF65-F5344CB8AC3E}">
        <p14:creationId xmlns:p14="http://schemas.microsoft.com/office/powerpoint/2010/main" val="29584438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Additionally, for each particular subreddit, there are uneven distributions in the percentage of posts that are stress or not stress related. Assistance appears to be imbalanced towards non-stress related posts, whereas </a:t>
            </a:r>
            <a:r>
              <a:rPr lang="en-US" dirty="0" err="1"/>
              <a:t>domesticviolence</a:t>
            </a:r>
            <a:r>
              <a:rPr lang="en-US" dirty="0"/>
              <a:t> is biased towards stress-related posts. One possible explanation could be that although people are seeking advice from these subreddits, assistance may simply be asking what resources are available, whereas </a:t>
            </a:r>
            <a:r>
              <a:rPr lang="en-US" dirty="0" err="1"/>
              <a:t>domesticviolence</a:t>
            </a:r>
            <a:r>
              <a:rPr lang="en-US" dirty="0"/>
              <a:t> or anxiety may be more focused on stressful incidents or needing support.</a:t>
            </a:r>
          </a:p>
        </p:txBody>
      </p:sp>
    </p:spTree>
    <p:extLst>
      <p:ext uri="{BB962C8B-B14F-4D97-AF65-F5344CB8AC3E}">
        <p14:creationId xmlns:p14="http://schemas.microsoft.com/office/powerpoint/2010/main" val="28614895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Another detail about the statistical analysis is that since I was primarily focusing on text mining, there were a number of things that I had to consider that are unique to text data. Text data is inherently messy. Firstly, computers can only process numbers, meaning that any text data needs some way to be converted to numbers. When you ask R to predict a categorical variable, what it is really doing is converting it to a number, for example Stress is 1, non-stress is 2, and then using your particular model to convert it to a number. There are a lot of different ways to do this, but the model I chose to focus on is a bag of words model, which counts the number of times a particular word appears and adds each word as a feature. However, in doing so there were some things I needed to clean. </a:t>
            </a:r>
            <a:r>
              <a:rPr lang="en-US" dirty="0" err="1"/>
              <a:t>Stopwords</a:t>
            </a:r>
            <a:r>
              <a:rPr lang="en-US" dirty="0"/>
              <a:t> appear frequently but don’t matter much when understanding the meaning of text. Additionally, punctuation, capitalization, </a:t>
            </a:r>
            <a:r>
              <a:rPr lang="en-US" dirty="0" err="1"/>
              <a:t>etc</a:t>
            </a:r>
            <a:r>
              <a:rPr lang="en-US" dirty="0"/>
              <a:t> causes issues. As part of my data wrangling, I needed to deal with this. Also, some words only appear in one post. For example, one post may ask about resources available in Louisiana, but no other post mentions Louisiana. We need a way to deal with these issues.</a:t>
            </a:r>
          </a:p>
        </p:txBody>
      </p:sp>
    </p:spTree>
    <p:extLst>
      <p:ext uri="{BB962C8B-B14F-4D97-AF65-F5344CB8AC3E}">
        <p14:creationId xmlns:p14="http://schemas.microsoft.com/office/powerpoint/2010/main" val="3735353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Converting all words to lowercase ~ to avoid the capitalization issues discussed in the previous slide</a:t>
            </a:r>
          </a:p>
          <a:p>
            <a:r>
              <a:rPr lang="en-US" dirty="0"/>
              <a:t>Removing punctuation</a:t>
            </a:r>
          </a:p>
          <a:p>
            <a:r>
              <a:rPr lang="en-US" dirty="0"/>
              <a:t>Bag of words model</a:t>
            </a:r>
          </a:p>
          <a:p>
            <a:r>
              <a:rPr lang="en-US" dirty="0"/>
              <a:t>Removing rare words ~ this was a fairly tricky data wrangling that involved determining a metric for rare words and then replacing them with a “</a:t>
            </a:r>
            <a:r>
              <a:rPr lang="en-US" dirty="0" err="1"/>
              <a:t>unk</a:t>
            </a:r>
            <a:r>
              <a:rPr lang="en-US" dirty="0"/>
              <a:t>” token</a:t>
            </a:r>
          </a:p>
          <a:p>
            <a:r>
              <a:rPr lang="en-US" dirty="0"/>
              <a:t>Adding “text_” to each feature to distinguish them from the whole dataset: previously subreddit was having issues given subreddit is also a word that appears in the posts</a:t>
            </a:r>
          </a:p>
          <a:p>
            <a:r>
              <a:rPr lang="en-US" dirty="0"/>
              <a:t>Joining the training and test data: this was to avoid potential bias in the training and test set</a:t>
            </a:r>
          </a:p>
          <a:p>
            <a:r>
              <a:rPr lang="en-US" dirty="0"/>
              <a:t>Adding the word columns to the original data: performing a data join to add the bag of words model to the other features.</a:t>
            </a:r>
          </a:p>
        </p:txBody>
      </p:sp>
    </p:spTree>
    <p:extLst>
      <p:ext uri="{BB962C8B-B14F-4D97-AF65-F5344CB8AC3E}">
        <p14:creationId xmlns:p14="http://schemas.microsoft.com/office/powerpoint/2010/main" val="4224939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Author and Date"/>
          <p:cNvSpPr txBox="1">
            <a:spLocks noGrp="1"/>
          </p:cNvSpPr>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12" name="Presentation Title"/>
          <p:cNvSpPr txBox="1">
            <a:spLocks noGrp="1"/>
          </p:cNvSpPr>
          <p:nvPr>
            <p:ph type="title" hasCustomPrompt="1"/>
          </p:nvPr>
        </p:nvSpPr>
        <p:spPr>
          <a:xfrm>
            <a:off x="1206496" y="2574991"/>
            <a:ext cx="21971004" cy="4648201"/>
          </a:xfrm>
          <a:prstGeom prst="rect">
            <a:avLst/>
          </a:prstGeom>
        </p:spPr>
        <p:txBody>
          <a:bodyPr anchor="b"/>
          <a:lstStyle>
            <a:lvl1pPr>
              <a:defRPr sz="11600" spc="-232"/>
            </a:lvl1pPr>
          </a:lstStyle>
          <a:p>
            <a:r>
              <a:t>Presentation Title</a:t>
            </a:r>
          </a:p>
        </p:txBody>
      </p:sp>
      <p:sp>
        <p:nvSpPr>
          <p:cNvPr id="13" name="Body Level One…"/>
          <p:cNvSpPr txBox="1">
            <a:spLocks noGrp="1"/>
          </p:cNvSpPr>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z="11600" spc="-232">
                <a:latin typeface="Helvetica Neue Medium"/>
                <a:ea typeface="Helvetica Neue Medium"/>
                <a:cs typeface="Helvetica Neue Medium"/>
                <a:sym typeface="Helvetica Neue Medium"/>
              </a:defRPr>
            </a:lvl1pPr>
            <a:lvl2pPr marL="0" indent="457200" algn="ctr">
              <a:lnSpc>
                <a:spcPct val="80000"/>
              </a:lnSpc>
              <a:spcBef>
                <a:spcPts val="0"/>
              </a:spcBef>
              <a:buSzTx/>
              <a:buNone/>
              <a:defRPr sz="11600" spc="-232">
                <a:latin typeface="Helvetica Neue Medium"/>
                <a:ea typeface="Helvetica Neue Medium"/>
                <a:cs typeface="Helvetica Neue Medium"/>
                <a:sym typeface="Helvetica Neue Medium"/>
              </a:defRPr>
            </a:lvl2pPr>
            <a:lvl3pPr marL="0" indent="914400" algn="ctr">
              <a:lnSpc>
                <a:spcPct val="80000"/>
              </a:lnSpc>
              <a:spcBef>
                <a:spcPts val="0"/>
              </a:spcBef>
              <a:buSzTx/>
              <a:buNone/>
              <a:defRPr sz="11600" spc="-232">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z="11600" spc="-232">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z="11600" spc="-232">
                <a:latin typeface="Helvetica Neue Medium"/>
                <a:ea typeface="Helvetica Neue Medium"/>
                <a:cs typeface="Helvetica Neue Medium"/>
                <a:sym typeface="Helvetica Neue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sz="25000" b="1" spc="-250"/>
            </a:lvl1pPr>
            <a:lvl2pPr marL="0" indent="457200" algn="ctr">
              <a:lnSpc>
                <a:spcPct val="80000"/>
              </a:lnSpc>
              <a:spcBef>
                <a:spcPts val="0"/>
              </a:spcBef>
              <a:buSzTx/>
              <a:buNone/>
              <a:defRPr sz="25000" b="1" spc="-250"/>
            </a:lvl2pPr>
            <a:lvl3pPr marL="0" indent="914400" algn="ctr">
              <a:lnSpc>
                <a:spcPct val="80000"/>
              </a:lnSpc>
              <a:spcBef>
                <a:spcPts val="0"/>
              </a:spcBef>
              <a:buSzTx/>
              <a:buNone/>
              <a:defRPr sz="25000" b="1" spc="-250"/>
            </a:lvl3pPr>
            <a:lvl4pPr marL="0" indent="1371600" algn="ctr">
              <a:lnSpc>
                <a:spcPct val="80000"/>
              </a:lnSpc>
              <a:spcBef>
                <a:spcPts val="0"/>
              </a:spcBef>
              <a:buSzTx/>
              <a:buNone/>
              <a:defRPr sz="25000" b="1" spc="-250"/>
            </a:lvl4pPr>
            <a:lvl5pPr marL="0" indent="1828800" algn="ctr">
              <a:lnSpc>
                <a:spcPct val="80000"/>
              </a:lnSpc>
              <a:spcBef>
                <a:spcPts val="0"/>
              </a:spcBef>
              <a:buSzTx/>
              <a:buNone/>
              <a:defRPr sz="25000" b="1" spc="-250"/>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sz="5500" b="1"/>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Attribution</a:t>
            </a:r>
          </a:p>
        </p:txBody>
      </p:sp>
      <p:sp>
        <p:nvSpPr>
          <p:cNvPr id="116" name="Body Level One…"/>
          <p:cNvSpPr txBox="1">
            <a:spLocks noGrp="1"/>
          </p:cNvSpPr>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z="8500" spc="-170">
                <a:latin typeface="Helvetica Neue Medium"/>
                <a:ea typeface="Helvetica Neue Medium"/>
                <a:cs typeface="Helvetica Neue Medium"/>
                <a:sym typeface="Helvetica Neue Medium"/>
              </a:defRPr>
            </a:lvl1pPr>
            <a:lvl2pPr marL="638923" indent="-12700">
              <a:spcBef>
                <a:spcPts val="0"/>
              </a:spcBef>
              <a:buSzTx/>
              <a:buNone/>
              <a:defRPr sz="8500" spc="-170">
                <a:latin typeface="Helvetica Neue Medium"/>
                <a:ea typeface="Helvetica Neue Medium"/>
                <a:cs typeface="Helvetica Neue Medium"/>
                <a:sym typeface="Helvetica Neue Medium"/>
              </a:defRPr>
            </a:lvl2pPr>
            <a:lvl3pPr marL="638923" indent="444500">
              <a:spcBef>
                <a:spcPts val="0"/>
              </a:spcBef>
              <a:buSzTx/>
              <a:buNone/>
              <a:defRPr sz="8500" spc="-170">
                <a:latin typeface="Helvetica Neue Medium"/>
                <a:ea typeface="Helvetica Neue Medium"/>
                <a:cs typeface="Helvetica Neue Medium"/>
                <a:sym typeface="Helvetica Neue Medium"/>
              </a:defRPr>
            </a:lvl3pPr>
            <a:lvl4pPr marL="638923" indent="901700">
              <a:spcBef>
                <a:spcPts val="0"/>
              </a:spcBef>
              <a:buSzTx/>
              <a:buNone/>
              <a:defRPr sz="8500" spc="-170">
                <a:latin typeface="Helvetica Neue Medium"/>
                <a:ea typeface="Helvetica Neue Medium"/>
                <a:cs typeface="Helvetica Neue Medium"/>
                <a:sym typeface="Helvetica Neue Medium"/>
              </a:defRPr>
            </a:lvl4pPr>
            <a:lvl5pPr marL="638923" indent="1358900">
              <a:spcBef>
                <a:spcPts val="0"/>
              </a:spcBef>
              <a:buSzTx/>
              <a:buNone/>
              <a:defRPr sz="8500" spc="-170">
                <a:latin typeface="Helvetica Neue Medium"/>
                <a:ea typeface="Helvetica Neue Medium"/>
                <a:cs typeface="Helvetica Neue Medium"/>
                <a:sym typeface="Helvetica Neue Medium"/>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Bowl of salad with fried rice, boiled eggs, and chopsticks"/>
          <p:cNvSpPr>
            <a:spLocks noGrp="1"/>
          </p:cNvSpPr>
          <p:nvPr>
            <p:ph type="pic" sz="quarter" idx="21"/>
          </p:nvPr>
        </p:nvSpPr>
        <p:spPr>
          <a:xfrm>
            <a:off x="15760700" y="1016000"/>
            <a:ext cx="7439099" cy="5949678"/>
          </a:xfrm>
          <a:prstGeom prst="rect">
            <a:avLst/>
          </a:prstGeom>
        </p:spPr>
        <p:txBody>
          <a:bodyPr lIns="91439" tIns="45719" rIns="91439" bIns="45719">
            <a:noAutofit/>
          </a:bodyPr>
          <a:lstStyle/>
          <a:p>
            <a:endParaRPr/>
          </a:p>
        </p:txBody>
      </p:sp>
      <p:sp>
        <p:nvSpPr>
          <p:cNvPr id="125" name="Bowl with salmon cakes, salad, and hummus "/>
          <p:cNvSpPr>
            <a:spLocks noGrp="1"/>
          </p:cNvSpPr>
          <p:nvPr>
            <p:ph type="pic" sz="half" idx="22"/>
          </p:nvPr>
        </p:nvSpPr>
        <p:spPr>
          <a:xfrm>
            <a:off x="13500100" y="3978275"/>
            <a:ext cx="10439400" cy="12150181"/>
          </a:xfrm>
          <a:prstGeom prst="rect">
            <a:avLst/>
          </a:prstGeom>
        </p:spPr>
        <p:txBody>
          <a:bodyPr lIns="91439" tIns="45719" rIns="91439" bIns="45719">
            <a:noAutofit/>
          </a:bodyPr>
          <a:lstStyle/>
          <a:p>
            <a:endParaRPr/>
          </a:p>
        </p:txBody>
      </p:sp>
      <p:sp>
        <p:nvSpPr>
          <p:cNvPr id="126" name="Bowl of pappardelle pasta with parsley butter, roasted hazelnuts, and shaved parmesan cheese"/>
          <p:cNvSpPr>
            <a:spLocks noGrp="1"/>
          </p:cNvSpPr>
          <p:nvPr>
            <p:ph type="pic" idx="23"/>
          </p:nvPr>
        </p:nvSpPr>
        <p:spPr>
          <a:xfrm>
            <a:off x="-139700" y="495300"/>
            <a:ext cx="16611600" cy="12458700"/>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bowl of salad with fried rice, boiled eggs, and chopsticks"/>
          <p:cNvSpPr>
            <a:spLocks noGrp="1"/>
          </p:cNvSpPr>
          <p:nvPr>
            <p:ph type="pic" idx="21"/>
          </p:nvPr>
        </p:nvSpPr>
        <p:spPr>
          <a:xfrm>
            <a:off x="-1333500" y="-5524500"/>
            <a:ext cx="27051000" cy="216408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Avocados and limes"/>
          <p:cNvSpPr>
            <a:spLocks noGrp="1"/>
          </p:cNvSpPr>
          <p:nvPr>
            <p:ph type="pic" idx="21"/>
          </p:nvPr>
        </p:nvSpPr>
        <p:spPr>
          <a:xfrm>
            <a:off x="-1155700" y="-1295400"/>
            <a:ext cx="26746200" cy="16018933"/>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06500" y="7124700"/>
            <a:ext cx="21971000" cy="4648200"/>
          </a:xfrm>
          <a:prstGeom prst="rect">
            <a:avLst/>
          </a:prstGeom>
        </p:spPr>
        <p:txBody>
          <a:bodyPr anchor="b"/>
          <a:lstStyle>
            <a:lvl1pPr>
              <a:defRPr sz="11600" spc="-232"/>
            </a:lvl1pPr>
          </a:lstStyle>
          <a:p>
            <a:r>
              <a:t>Presentation Title</a:t>
            </a:r>
          </a:p>
        </p:txBody>
      </p:sp>
      <p:sp>
        <p:nvSpPr>
          <p:cNvPr id="23" name="Author and Date"/>
          <p:cNvSpPr txBox="1">
            <a:spLocks noGrp="1"/>
          </p:cNvSpPr>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sz="3600" b="1"/>
            </a:lvl1pPr>
          </a:lstStyle>
          <a:p>
            <a:r>
              <a:t>Author and Date</a:t>
            </a:r>
          </a:p>
        </p:txBody>
      </p:sp>
      <p:sp>
        <p:nvSpPr>
          <p:cNvPr id="24" name="Body Level One…"/>
          <p:cNvSpPr txBox="1">
            <a:spLocks noGrp="1"/>
          </p:cNvSpPr>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Bowl with salmon cakes, salad, and hummus"/>
          <p:cNvSpPr>
            <a:spLocks noGrp="1"/>
          </p:cNvSpPr>
          <p:nvPr>
            <p:ph type="pic" idx="21"/>
          </p:nvPr>
        </p:nvSpPr>
        <p:spPr>
          <a:xfrm>
            <a:off x="10972800" y="-203200"/>
            <a:ext cx="12144837" cy="141351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06500" y="1270000"/>
            <a:ext cx="9779000" cy="5882273"/>
          </a:xfrm>
          <a:prstGeom prst="rect">
            <a:avLst/>
          </a:prstGeom>
        </p:spPr>
        <p:txBody>
          <a:bodyPr anchor="b"/>
          <a:lstStyle/>
          <a:p>
            <a:r>
              <a:t>Slide Title</a:t>
            </a:r>
          </a:p>
        </p:txBody>
      </p:sp>
      <p:sp>
        <p:nvSpPr>
          <p:cNvPr id="34" name="Body Level One…"/>
          <p:cNvSpPr txBox="1">
            <a:spLocks noGrp="1"/>
          </p:cNvSpPr>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sz="5500" b="1"/>
            </a:lvl1pPr>
            <a:lvl2pPr marL="0" indent="457200" defTabSz="825500">
              <a:lnSpc>
                <a:spcPct val="100000"/>
              </a:lnSpc>
              <a:spcBef>
                <a:spcPts val="0"/>
              </a:spcBef>
              <a:buSzTx/>
              <a:buNone/>
              <a:defRPr sz="5500" b="1"/>
            </a:lvl2pPr>
            <a:lvl3pPr marL="0" indent="914400" defTabSz="825500">
              <a:lnSpc>
                <a:spcPct val="100000"/>
              </a:lnSpc>
              <a:spcBef>
                <a:spcPts val="0"/>
              </a:spcBef>
              <a:buSzTx/>
              <a:buNone/>
              <a:defRPr sz="5500" b="1"/>
            </a:lvl3pPr>
            <a:lvl4pPr marL="0" indent="1371600" defTabSz="825500">
              <a:lnSpc>
                <a:spcPct val="100000"/>
              </a:lnSpc>
              <a:spcBef>
                <a:spcPts val="0"/>
              </a:spcBef>
              <a:buSzTx/>
              <a:buNone/>
              <a:defRPr sz="5500" b="1"/>
            </a:lvl4pPr>
            <a:lvl5pPr marL="0" indent="1828800" defTabSz="825500">
              <a:lnSpc>
                <a:spcPct val="100000"/>
              </a:lnSpc>
              <a:spcBef>
                <a:spcPts val="0"/>
              </a:spcBef>
              <a:buSzTx/>
              <a:buNone/>
              <a:defRPr sz="5500" b="1"/>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prstGeom prst="rect">
            <a:avLst/>
          </a:prstGeom>
        </p:spPr>
        <p:txBody>
          <a:bodyPr numCol="2" spcCol="109855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Slide Subtitle"/>
          <p:cNvSpPr txBox="1">
            <a:spLocks noGrp="1"/>
          </p:cNvSpPr>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61" name="Body Level One…"/>
          <p:cNvSpPr txBox="1">
            <a:spLocks noGrp="1"/>
          </p:cNvSpPr>
          <p:nvPr>
            <p:ph type="body" sz="half" idx="1" hasCustomPrompt="1"/>
          </p:nvPr>
        </p:nvSpPr>
        <p:spPr>
          <a:xfrm>
            <a:off x="1206500" y="4248504"/>
            <a:ext cx="9779000" cy="8256630"/>
          </a:xfrm>
          <a:prstGeom prst="rect">
            <a:avLst/>
          </a:prstGeom>
        </p:spPr>
        <p:txBody>
          <a:bodyPr/>
          <a:lstStyle/>
          <a:p>
            <a:r>
              <a:t>Slide bullet text</a:t>
            </a:r>
          </a:p>
          <a:p>
            <a:pPr lvl="1"/>
            <a:endParaRPr/>
          </a:p>
          <a:p>
            <a:pPr lvl="2"/>
            <a:endParaRPr/>
          </a:p>
          <a:p>
            <a:pPr lvl="3"/>
            <a:endParaRPr/>
          </a:p>
          <a:p>
            <a:pPr lvl="4"/>
            <a:endParaRPr/>
          </a:p>
        </p:txBody>
      </p:sp>
      <p:sp>
        <p:nvSpPr>
          <p:cNvPr id="62" name="Bowl of pappardelle pasta with parsley butter, roasted hazelnuts, and shaved parmesan cheese"/>
          <p:cNvSpPr>
            <a:spLocks noGrp="1"/>
          </p:cNvSpPr>
          <p:nvPr>
            <p:ph type="pic" idx="22"/>
          </p:nvPr>
        </p:nvSpPr>
        <p:spPr>
          <a:xfrm>
            <a:off x="12192000" y="-407266"/>
            <a:ext cx="10916874" cy="14555832"/>
          </a:xfrm>
          <a:prstGeom prst="rect">
            <a:avLst/>
          </a:prstGeom>
        </p:spPr>
        <p:txBody>
          <a:bodyPr lIns="91439" tIns="45719" rIns="91439" bIns="45719">
            <a:noAutofit/>
          </a:bodyPr>
          <a:lstStyle/>
          <a:p>
            <a:endParaRPr/>
          </a:p>
        </p:txBody>
      </p:sp>
      <p:sp>
        <p:nvSpPr>
          <p:cNvPr id="63" name="Slide Title"/>
          <p:cNvSpPr txBox="1">
            <a:spLocks noGrp="1"/>
          </p:cNvSpPr>
          <p:nvPr>
            <p:ph type="title" hasCustomPrompt="1"/>
          </p:nvPr>
        </p:nvSpPr>
        <p:spPr>
          <a:xfrm>
            <a:off x="1206500" y="1079500"/>
            <a:ext cx="9779000" cy="1435100"/>
          </a:xfrm>
          <a:prstGeom prst="rect">
            <a:avLst/>
          </a:prstGeom>
        </p:spPr>
        <p:txBody>
          <a:bodyPr/>
          <a:lstStyle/>
          <a:p>
            <a:r>
              <a:t>Slide 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06496" y="4533900"/>
            <a:ext cx="21971004" cy="4648200"/>
          </a:xfrm>
          <a:prstGeom prst="rect">
            <a:avLst/>
          </a:prstGeom>
        </p:spPr>
        <p:txBody>
          <a:bodyPr anchor="ctr"/>
          <a:lstStyle>
            <a:lvl1pPr>
              <a:defRPr sz="11600" b="0" spc="-232">
                <a:latin typeface="Helvetica Neue Medium"/>
                <a:ea typeface="Helvetica Neue Medium"/>
                <a:cs typeface="Helvetica Neue Medium"/>
                <a:sym typeface="Helvetica Neue Medium"/>
              </a:defRPr>
            </a:lvl1pPr>
          </a:lstStyle>
          <a:p>
            <a:r>
              <a:t>Section Title</a:t>
            </a:r>
          </a:p>
        </p:txBody>
      </p:sp>
      <p:sp>
        <p:nvSpPr>
          <p:cNvPr id="72" name="Slide Number"/>
          <p:cNvSpPr txBox="1">
            <a:spLocks noGrp="1"/>
          </p:cNvSpPr>
          <p:nvPr>
            <p:ph type="sldNum" sz="quarter" idx="2"/>
          </p:nvPr>
        </p:nvSpPr>
        <p:spPr>
          <a:xfrm>
            <a:off x="12001499" y="13085233"/>
            <a:ext cx="368505" cy="3746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xfrm>
            <a:off x="1206500" y="1079500"/>
            <a:ext cx="21971000" cy="1434949"/>
          </a:xfrm>
          <a:prstGeom prst="rect">
            <a:avLst/>
          </a:prstGeom>
        </p:spPr>
        <p:txBody>
          <a:bodyPr/>
          <a:lstStyle/>
          <a:p>
            <a:r>
              <a:t>Slide Title</a:t>
            </a:r>
          </a:p>
        </p:txBody>
      </p:sp>
      <p:sp>
        <p:nvSpPr>
          <p:cNvPr id="80" name="Slide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06500" y="1079500"/>
            <a:ext cx="21971000" cy="1435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sz="5500" b="1"/>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lnSpc>
                <a:spcPct val="100000"/>
              </a:lnSpc>
              <a:spcBef>
                <a:spcPts val="1800"/>
              </a:spcBef>
              <a:buSzTx/>
              <a:buNone/>
              <a:defRPr sz="5500" spc="-55"/>
            </a:lvl1pPr>
            <a:lvl2pPr marL="0" indent="457200" defTabSz="825500">
              <a:lnSpc>
                <a:spcPct val="100000"/>
              </a:lnSpc>
              <a:spcBef>
                <a:spcPts val="1800"/>
              </a:spcBef>
              <a:buSzTx/>
              <a:buNone/>
              <a:defRPr sz="5500" spc="-55"/>
            </a:lvl2pPr>
            <a:lvl3pPr marL="0" indent="914400" defTabSz="825500">
              <a:lnSpc>
                <a:spcPct val="100000"/>
              </a:lnSpc>
              <a:spcBef>
                <a:spcPts val="1800"/>
              </a:spcBef>
              <a:buSzTx/>
              <a:buNone/>
              <a:defRPr sz="5500" spc="-55"/>
            </a:lvl3pPr>
            <a:lvl4pPr marL="0" indent="1371600" defTabSz="825500">
              <a:lnSpc>
                <a:spcPct val="100000"/>
              </a:lnSpc>
              <a:spcBef>
                <a:spcPts val="1800"/>
              </a:spcBef>
              <a:buSzTx/>
              <a:buNone/>
              <a:defRPr sz="5500" spc="-55"/>
            </a:lvl4pPr>
            <a:lvl5pPr marL="0" indent="1828800" defTabSz="825500">
              <a:lnSpc>
                <a:spcPct val="100000"/>
              </a:lnSpc>
              <a:spcBef>
                <a:spcPts val="1800"/>
              </a:spcBef>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06500" y="1079500"/>
            <a:ext cx="21971000" cy="143316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Title</a:t>
            </a:r>
          </a:p>
        </p:txBody>
      </p:sp>
      <p:sp>
        <p:nvSpPr>
          <p:cNvPr id="3" name="Body Level One…"/>
          <p:cNvSpPr txBox="1">
            <a:spLocks noGrp="1"/>
          </p:cNvSpPr>
          <p:nvPr>
            <p:ph type="body" idx="1" hasCustomPrompt="1"/>
          </p:nvPr>
        </p:nvSpPr>
        <p:spPr>
          <a:xfrm>
            <a:off x="1206500" y="4248504"/>
            <a:ext cx="21971000" cy="825601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sz="8500" b="1" i="0" u="none" strike="noStrike" cap="none" spc="-170" baseline="0">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sz="4800" b="0" i="0" u="none" strike="noStrike" cap="none" spc="0" baseline="0">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sz="1800" b="0" i="0" u="none" strike="noStrike" cap="none" spc="0" baseline="0">
          <a:solidFill>
            <a:schemeClr val="tx1"/>
          </a:solidFill>
          <a:uFillTx/>
          <a:latin typeface="+mn-lt"/>
          <a:ea typeface="+mn-ea"/>
          <a:cs typeface="+mn-cs"/>
          <a:sym typeface="Helvetica Neue"/>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arxiv.org/pdf/1911.00133.pdf"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Melanie McCord"/>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lnSpcReduction="10000"/>
          </a:bodyPr>
          <a:lstStyle/>
          <a:p>
            <a:r>
              <a:t>Melanie McCord</a:t>
            </a:r>
          </a:p>
        </p:txBody>
      </p:sp>
      <p:sp>
        <p:nvSpPr>
          <p:cNvPr id="152" name="Stress Analysis on Reddit"/>
          <p:cNvSpPr txBox="1">
            <a:spLocks noGrp="1"/>
          </p:cNvSpPr>
          <p:nvPr>
            <p:ph type="ctrTitle"/>
          </p:nvPr>
        </p:nvSpPr>
        <p:spPr>
          <a:prstGeom prst="rect">
            <a:avLst/>
          </a:prstGeom>
        </p:spPr>
        <p:txBody>
          <a:bodyPr/>
          <a:lstStyle/>
          <a:p>
            <a:r>
              <a:t>Stress Analysis on Reddit</a:t>
            </a:r>
          </a:p>
        </p:txBody>
      </p:sp>
      <p:sp>
        <p:nvSpPr>
          <p:cNvPr id="153" name="R for Data Science Project 1"/>
          <p:cNvSpPr txBox="1">
            <a:spLocks noGrp="1"/>
          </p:cNvSpPr>
          <p:nvPr>
            <p:ph type="subTitle" sz="quarter" idx="1"/>
          </p:nvPr>
        </p:nvSpPr>
        <p:spPr>
          <a:prstGeom prst="rect">
            <a:avLst/>
          </a:prstGeom>
        </p:spPr>
        <p:txBody>
          <a:bodyPr/>
          <a:lstStyle/>
          <a:p>
            <a:r>
              <a:t>R for Data Science Project 1</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pecial Issues with Text-Related Data"/>
          <p:cNvSpPr txBox="1">
            <a:spLocks noGrp="1"/>
          </p:cNvSpPr>
          <p:nvPr>
            <p:ph type="title"/>
          </p:nvPr>
        </p:nvSpPr>
        <p:spPr>
          <a:prstGeom prst="rect">
            <a:avLst/>
          </a:prstGeom>
        </p:spPr>
        <p:txBody>
          <a:bodyPr/>
          <a:lstStyle/>
          <a:p>
            <a:r>
              <a:t>Special Issues with Text-Related Data</a:t>
            </a:r>
          </a:p>
        </p:txBody>
      </p:sp>
      <p:sp>
        <p:nvSpPr>
          <p:cNvPr id="168" name="Text data is inherently messy.…"/>
          <p:cNvSpPr txBox="1">
            <a:spLocks noGrp="1"/>
          </p:cNvSpPr>
          <p:nvPr>
            <p:ph type="body" idx="1"/>
          </p:nvPr>
        </p:nvSpPr>
        <p:spPr>
          <a:prstGeom prst="rect">
            <a:avLst/>
          </a:prstGeom>
        </p:spPr>
        <p:txBody>
          <a:bodyPr>
            <a:normAutofit fontScale="77500" lnSpcReduction="20000"/>
          </a:bodyPr>
          <a:lstStyle/>
          <a:p>
            <a:pPr marL="603504" indent="-603504" defTabSz="2413955">
              <a:spcBef>
                <a:spcPts val="4400"/>
              </a:spcBef>
              <a:defRPr sz="4752"/>
            </a:pPr>
            <a:r>
              <a:rPr dirty="0"/>
              <a:t>Text data is inherently messy.</a:t>
            </a:r>
          </a:p>
          <a:p>
            <a:pPr marL="603504" indent="-603504" defTabSz="2413955">
              <a:spcBef>
                <a:spcPts val="4400"/>
              </a:spcBef>
              <a:defRPr sz="4752"/>
            </a:pPr>
            <a:r>
              <a:rPr dirty="0"/>
              <a:t>Firstly, computers can only process numbers, meaning that any text data needs some way to be converted to numbers.</a:t>
            </a:r>
          </a:p>
          <a:p>
            <a:pPr marL="603504" indent="-603504" defTabSz="2413955">
              <a:spcBef>
                <a:spcPts val="4400"/>
              </a:spcBef>
              <a:defRPr sz="4752"/>
            </a:pPr>
            <a:r>
              <a:rPr dirty="0"/>
              <a:t>Some words that commonly appear in text have very little influence on the text. We call these </a:t>
            </a:r>
            <a:r>
              <a:rPr b="1" dirty="0"/>
              <a:t>stop words</a:t>
            </a:r>
            <a:r>
              <a:rPr dirty="0"/>
              <a:t>. (Such as “and”, “so”, “to”, etc.)</a:t>
            </a:r>
          </a:p>
          <a:p>
            <a:pPr marL="603504" indent="-603504" defTabSz="2413955">
              <a:spcBef>
                <a:spcPts val="4400"/>
              </a:spcBef>
              <a:defRPr sz="4752"/>
            </a:pPr>
            <a:r>
              <a:rPr lang="en-US" dirty="0"/>
              <a:t>To a computer, these are all different words:</a:t>
            </a:r>
          </a:p>
          <a:p>
            <a:pPr marL="1213104" lvl="1" indent="-603504" defTabSz="2413955">
              <a:spcBef>
                <a:spcPts val="4400"/>
              </a:spcBef>
              <a:defRPr sz="4752"/>
            </a:pPr>
            <a:r>
              <a:rPr lang="en-US" dirty="0"/>
              <a:t>Cold?</a:t>
            </a:r>
          </a:p>
          <a:p>
            <a:pPr marL="1213104" lvl="1" indent="-603504" defTabSz="2413955">
              <a:spcBef>
                <a:spcPts val="4400"/>
              </a:spcBef>
              <a:defRPr sz="4752"/>
            </a:pPr>
            <a:r>
              <a:rPr lang="en-US" dirty="0"/>
              <a:t>Cold;</a:t>
            </a:r>
          </a:p>
          <a:p>
            <a:pPr marL="1213104" lvl="1" indent="-603504" defTabSz="2413955">
              <a:spcBef>
                <a:spcPts val="4400"/>
              </a:spcBef>
              <a:defRPr sz="4752"/>
            </a:pPr>
            <a:r>
              <a:rPr lang="en-US" dirty="0"/>
              <a:t>Cold</a:t>
            </a:r>
          </a:p>
          <a:p>
            <a:pPr marL="1213104" lvl="1" indent="-603504" defTabSz="2413955">
              <a:spcBef>
                <a:spcPts val="4400"/>
              </a:spcBef>
              <a:defRPr sz="4752"/>
            </a:pPr>
            <a:r>
              <a:rPr lang="en-US" dirty="0"/>
              <a:t>Rare words</a:t>
            </a:r>
            <a:endParaRPr dirty="0"/>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Data Wrangling Completed"/>
          <p:cNvSpPr txBox="1">
            <a:spLocks noGrp="1"/>
          </p:cNvSpPr>
          <p:nvPr>
            <p:ph type="title"/>
          </p:nvPr>
        </p:nvSpPr>
        <p:spPr>
          <a:prstGeom prst="rect">
            <a:avLst/>
          </a:prstGeom>
        </p:spPr>
        <p:txBody>
          <a:bodyPr/>
          <a:lstStyle/>
          <a:p>
            <a:r>
              <a:t>Data Wrangling Completed</a:t>
            </a:r>
          </a:p>
        </p:txBody>
      </p:sp>
      <p:sp>
        <p:nvSpPr>
          <p:cNvPr id="171" name="Converting all words to lowercase…"/>
          <p:cNvSpPr txBox="1">
            <a:spLocks noGrp="1"/>
          </p:cNvSpPr>
          <p:nvPr>
            <p:ph type="body" idx="1"/>
          </p:nvPr>
        </p:nvSpPr>
        <p:spPr>
          <a:prstGeom prst="rect">
            <a:avLst/>
          </a:prstGeom>
        </p:spPr>
        <p:txBody>
          <a:bodyPr/>
          <a:lstStyle/>
          <a:p>
            <a:pPr marL="554736" indent="-554736" defTabSz="2218888">
              <a:spcBef>
                <a:spcPts val="4000"/>
              </a:spcBef>
              <a:defRPr sz="4368"/>
            </a:pPr>
            <a:r>
              <a:t>Converting all words to lowercase</a:t>
            </a:r>
          </a:p>
          <a:p>
            <a:pPr marL="554736" indent="-554736" defTabSz="2218888">
              <a:spcBef>
                <a:spcPts val="4000"/>
              </a:spcBef>
              <a:defRPr sz="4368"/>
            </a:pPr>
            <a:r>
              <a:t>Removing punctuation</a:t>
            </a:r>
          </a:p>
          <a:p>
            <a:pPr marL="554736" indent="-554736" defTabSz="2218888">
              <a:spcBef>
                <a:spcPts val="4000"/>
              </a:spcBef>
              <a:defRPr sz="4368"/>
            </a:pPr>
            <a:r>
              <a:t>Counting the number of times a word appears and adding it as a feature to each post</a:t>
            </a:r>
          </a:p>
          <a:p>
            <a:pPr marL="554736" indent="-554736" defTabSz="2218888">
              <a:spcBef>
                <a:spcPts val="4000"/>
              </a:spcBef>
              <a:defRPr sz="4368"/>
            </a:pPr>
            <a:r>
              <a:t>Removing rare words</a:t>
            </a:r>
          </a:p>
          <a:p>
            <a:pPr marL="554736" indent="-554736" defTabSz="2218888">
              <a:spcBef>
                <a:spcPts val="4000"/>
              </a:spcBef>
              <a:defRPr sz="4368"/>
            </a:pPr>
            <a:r>
              <a:t>Adding an indicator to clarify the difference between “subreddit” as the feature and “subreddit” in the post</a:t>
            </a:r>
          </a:p>
          <a:p>
            <a:pPr marL="554736" indent="-554736" defTabSz="2218888">
              <a:spcBef>
                <a:spcPts val="4000"/>
              </a:spcBef>
              <a:defRPr sz="4368"/>
            </a:pPr>
            <a:r>
              <a:t>Joining the training and test data</a:t>
            </a:r>
          </a:p>
          <a:p>
            <a:pPr marL="554736" indent="-554736" defTabSz="2218888">
              <a:spcBef>
                <a:spcPts val="4000"/>
              </a:spcBef>
              <a:defRPr sz="4368"/>
            </a:pPr>
            <a:r>
              <a:t>Adding the word columns to the original data</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Top Words By Category"/>
          <p:cNvSpPr txBox="1">
            <a:spLocks noGrp="1"/>
          </p:cNvSpPr>
          <p:nvPr>
            <p:ph type="title"/>
          </p:nvPr>
        </p:nvSpPr>
        <p:spPr>
          <a:prstGeom prst="rect">
            <a:avLst/>
          </a:prstGeom>
        </p:spPr>
        <p:txBody>
          <a:bodyPr/>
          <a:lstStyle/>
          <a:p>
            <a:r>
              <a:t>Top Words By Category</a:t>
            </a:r>
          </a:p>
        </p:txBody>
      </p:sp>
      <p:pic>
        <p:nvPicPr>
          <p:cNvPr id="174" name="Screen Shot 2021-10-24 at 5.10.09 PM.png" descr="Screen Shot 2021-10-24 at 5.10.09 PM.png"/>
          <p:cNvPicPr>
            <a:picLocks noChangeAspect="1"/>
          </p:cNvPicPr>
          <p:nvPr/>
        </p:nvPicPr>
        <p:blipFill>
          <a:blip r:embed="rId3"/>
          <a:srcRect l="3898" r="3898"/>
          <a:stretch>
            <a:fillRect/>
          </a:stretch>
        </p:blipFill>
        <p:spPr>
          <a:xfrm>
            <a:off x="477252" y="2512662"/>
            <a:ext cx="19856117" cy="9740992"/>
          </a:xfrm>
          <a:prstGeom prst="rect">
            <a:avLst/>
          </a:prstGeom>
          <a:ln w="12700" cap="flat">
            <a:noFill/>
            <a:miter lim="400000"/>
          </a:ln>
          <a:effectLst/>
        </p:spPr>
      </p:pic>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77E49-DB07-574C-BB47-67FCCAFB4AA6}"/>
              </a:ext>
            </a:extLst>
          </p:cNvPr>
          <p:cNvSpPr>
            <a:spLocks noGrp="1"/>
          </p:cNvSpPr>
          <p:nvPr>
            <p:ph type="title"/>
          </p:nvPr>
        </p:nvSpPr>
        <p:spPr/>
        <p:txBody>
          <a:bodyPr>
            <a:normAutofit fontScale="90000"/>
          </a:bodyPr>
          <a:lstStyle/>
          <a:p>
            <a:r>
              <a:rPr lang="en-US" dirty="0"/>
              <a:t>Top 10 Words for Non-stressed versus Stressed</a:t>
            </a:r>
          </a:p>
        </p:txBody>
      </p:sp>
      <p:pic>
        <p:nvPicPr>
          <p:cNvPr id="5" name="Picture 4">
            <a:extLst>
              <a:ext uri="{FF2B5EF4-FFF2-40B4-BE49-F238E27FC236}">
                <a16:creationId xmlns:a16="http://schemas.microsoft.com/office/drawing/2014/main" id="{56C26451-21E1-5247-A232-CBF70D12DC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930" y="3806125"/>
            <a:ext cx="17369437" cy="9506881"/>
          </a:xfrm>
          <a:prstGeom prst="rect">
            <a:avLst/>
          </a:prstGeom>
        </p:spPr>
      </p:pic>
    </p:spTree>
    <p:extLst>
      <p:ext uri="{BB962C8B-B14F-4D97-AF65-F5344CB8AC3E}">
        <p14:creationId xmlns:p14="http://schemas.microsoft.com/office/powerpoint/2010/main" val="2945880509"/>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80F466-2DE4-6249-A801-5BBA0776EF12}"/>
              </a:ext>
            </a:extLst>
          </p:cNvPr>
          <p:cNvSpPr>
            <a:spLocks noGrp="1"/>
          </p:cNvSpPr>
          <p:nvPr>
            <p:ph type="title"/>
          </p:nvPr>
        </p:nvSpPr>
        <p:spPr/>
        <p:txBody>
          <a:bodyPr/>
          <a:lstStyle/>
          <a:p>
            <a:r>
              <a:rPr lang="en-US" dirty="0"/>
              <a:t>Top 10 Words by Subreddit</a:t>
            </a:r>
          </a:p>
        </p:txBody>
      </p:sp>
      <p:pic>
        <p:nvPicPr>
          <p:cNvPr id="5" name="Picture 4">
            <a:extLst>
              <a:ext uri="{FF2B5EF4-FFF2-40B4-BE49-F238E27FC236}">
                <a16:creationId xmlns:a16="http://schemas.microsoft.com/office/drawing/2014/main" id="{F5AD64D0-84B0-0C44-B467-693125448FD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42857" y="2706163"/>
            <a:ext cx="19038637" cy="10800345"/>
          </a:xfrm>
          <a:prstGeom prst="rect">
            <a:avLst/>
          </a:prstGeom>
        </p:spPr>
      </p:pic>
    </p:spTree>
    <p:extLst>
      <p:ext uri="{BB962C8B-B14F-4D97-AF65-F5344CB8AC3E}">
        <p14:creationId xmlns:p14="http://schemas.microsoft.com/office/powerpoint/2010/main" val="144623640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1800C-A4E3-6049-968A-4B48CD3C632D}"/>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DE6B5E59-D057-9749-94D7-2CC58F3B2BDC}"/>
              </a:ext>
            </a:extLst>
          </p:cNvPr>
          <p:cNvSpPr>
            <a:spLocks noGrp="1"/>
          </p:cNvSpPr>
          <p:nvPr>
            <p:ph type="body" sz="quarter" idx="21"/>
          </p:nvPr>
        </p:nvSpPr>
        <p:spPr/>
        <p:txBody>
          <a:bodyPr/>
          <a:lstStyle/>
          <a:p>
            <a:endParaRPr lang="en-US"/>
          </a:p>
        </p:txBody>
      </p:sp>
      <p:sp>
        <p:nvSpPr>
          <p:cNvPr id="4" name="Text Placeholder 3">
            <a:extLst>
              <a:ext uri="{FF2B5EF4-FFF2-40B4-BE49-F238E27FC236}">
                <a16:creationId xmlns:a16="http://schemas.microsoft.com/office/drawing/2014/main" id="{C777E503-F074-9746-B87A-B43A1D00D70F}"/>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BD042124-CA7B-A341-8767-92802DBACD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2857" y="2706163"/>
            <a:ext cx="19038637" cy="10800345"/>
          </a:xfrm>
          <a:prstGeom prst="rect">
            <a:avLst/>
          </a:prstGeom>
        </p:spPr>
      </p:pic>
    </p:spTree>
    <p:extLst>
      <p:ext uri="{BB962C8B-B14F-4D97-AF65-F5344CB8AC3E}">
        <p14:creationId xmlns:p14="http://schemas.microsoft.com/office/powerpoint/2010/main" val="2376405286"/>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Distribution of Sentiment"/>
          <p:cNvSpPr txBox="1">
            <a:spLocks noGrp="1"/>
          </p:cNvSpPr>
          <p:nvPr>
            <p:ph type="title"/>
          </p:nvPr>
        </p:nvSpPr>
        <p:spPr>
          <a:prstGeom prst="rect">
            <a:avLst/>
          </a:prstGeom>
        </p:spPr>
        <p:txBody>
          <a:bodyPr/>
          <a:lstStyle/>
          <a:p>
            <a:r>
              <a:rPr dirty="0"/>
              <a:t>Distribution of Sentiment</a:t>
            </a:r>
            <a:r>
              <a:rPr lang="en-US" dirty="0"/>
              <a:t> By Post</a:t>
            </a:r>
            <a:endParaRPr dirty="0"/>
          </a:p>
        </p:txBody>
      </p:sp>
      <p:pic>
        <p:nvPicPr>
          <p:cNvPr id="182" name="Screen Shot 2021-10-24 at 4.44.43 PM.png"/>
          <p:cNvPicPr>
            <a:picLocks noChangeAspect="1"/>
          </p:cNvPicPr>
          <p:nvPr/>
        </p:nvPicPr>
        <p:blipFill>
          <a:blip r:embed="rId3">
            <a:extLst>
              <a:ext uri="{28A0092B-C50C-407E-A947-70E740481C1C}">
                <a14:useLocalDpi xmlns:a14="http://schemas.microsoft.com/office/drawing/2010/main" val="0"/>
              </a:ext>
            </a:extLst>
          </a:blip>
          <a:srcRect t="7708" b="7708"/>
          <a:stretch/>
        </p:blipFill>
        <p:spPr>
          <a:xfrm>
            <a:off x="1006474" y="3514725"/>
            <a:ext cx="14881226" cy="9181560"/>
          </a:xfrm>
          <a:prstGeom prst="rect">
            <a:avLst/>
          </a:prstGeom>
          <a:ln w="12700" cap="flat">
            <a:noFill/>
            <a:miter lim="400000"/>
          </a:ln>
          <a:effectLst/>
        </p:spPr>
      </p:pic>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1CFC7-3C51-6C4F-87E7-454567F9B0E1}"/>
              </a:ext>
            </a:extLst>
          </p:cNvPr>
          <p:cNvSpPr>
            <a:spLocks noGrp="1"/>
          </p:cNvSpPr>
          <p:nvPr>
            <p:ph type="title"/>
          </p:nvPr>
        </p:nvSpPr>
        <p:spPr/>
        <p:txBody>
          <a:bodyPr>
            <a:normAutofit fontScale="90000"/>
          </a:bodyPr>
          <a:lstStyle/>
          <a:p>
            <a:r>
              <a:rPr lang="en-US" dirty="0"/>
              <a:t>Distribution of Sentiment By Post (Stress or Non-Stressed)</a:t>
            </a:r>
          </a:p>
        </p:txBody>
      </p:sp>
      <p:pic>
        <p:nvPicPr>
          <p:cNvPr id="5" name="Picture 4">
            <a:extLst>
              <a:ext uri="{FF2B5EF4-FFF2-40B4-BE49-F238E27FC236}">
                <a16:creationId xmlns:a16="http://schemas.microsoft.com/office/drawing/2014/main" id="{8EA6B07E-AC40-3949-BFF8-7BDCF9B0150B}"/>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822787" y="3400425"/>
            <a:ext cx="13995743" cy="10097670"/>
          </a:xfrm>
          <a:prstGeom prst="rect">
            <a:avLst/>
          </a:prstGeom>
        </p:spPr>
      </p:pic>
    </p:spTree>
    <p:extLst>
      <p:ext uri="{BB962C8B-B14F-4D97-AF65-F5344CB8AC3E}">
        <p14:creationId xmlns:p14="http://schemas.microsoft.com/office/powerpoint/2010/main" val="2345018598"/>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66E4D-C55E-D34C-BF36-0A816DA19E1A}"/>
              </a:ext>
            </a:extLst>
          </p:cNvPr>
          <p:cNvSpPr>
            <a:spLocks noGrp="1"/>
          </p:cNvSpPr>
          <p:nvPr>
            <p:ph type="title"/>
          </p:nvPr>
        </p:nvSpPr>
        <p:spPr/>
        <p:txBody>
          <a:bodyPr>
            <a:normAutofit fontScale="90000"/>
          </a:bodyPr>
          <a:lstStyle/>
          <a:p>
            <a:r>
              <a:rPr lang="en-US" dirty="0"/>
              <a:t>Distribution of Sentiment By Post (By Subreddit)</a:t>
            </a:r>
          </a:p>
        </p:txBody>
      </p:sp>
      <p:pic>
        <p:nvPicPr>
          <p:cNvPr id="5" name="Picture 4">
            <a:extLst>
              <a:ext uri="{FF2B5EF4-FFF2-40B4-BE49-F238E27FC236}">
                <a16:creationId xmlns:a16="http://schemas.microsoft.com/office/drawing/2014/main" id="{2BCD9181-2E4F-8E4B-AFA8-272A3BB37B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0827" y="3314700"/>
            <a:ext cx="16707348" cy="9907846"/>
          </a:xfrm>
          <a:prstGeom prst="rect">
            <a:avLst/>
          </a:prstGeom>
        </p:spPr>
      </p:pic>
    </p:spTree>
    <p:extLst>
      <p:ext uri="{BB962C8B-B14F-4D97-AF65-F5344CB8AC3E}">
        <p14:creationId xmlns:p14="http://schemas.microsoft.com/office/powerpoint/2010/main" val="261750534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FA38A-D852-234D-9264-6E4CDB1C75B3}"/>
              </a:ext>
            </a:extLst>
          </p:cNvPr>
          <p:cNvSpPr>
            <a:spLocks noGrp="1"/>
          </p:cNvSpPr>
          <p:nvPr>
            <p:ph type="title"/>
          </p:nvPr>
        </p:nvSpPr>
        <p:spPr/>
        <p:txBody>
          <a:bodyPr/>
          <a:lstStyle/>
          <a:p>
            <a:r>
              <a:rPr lang="en-US" dirty="0"/>
              <a:t>Sentiment By Post (Label and Subreddit)</a:t>
            </a:r>
          </a:p>
        </p:txBody>
      </p:sp>
      <p:pic>
        <p:nvPicPr>
          <p:cNvPr id="6" name="Picture 5">
            <a:extLst>
              <a:ext uri="{FF2B5EF4-FFF2-40B4-BE49-F238E27FC236}">
                <a16:creationId xmlns:a16="http://schemas.microsoft.com/office/drawing/2014/main" id="{08AF6294-D4B3-724E-885F-A3CDFD60F8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5825" y="2590467"/>
            <a:ext cx="21116925" cy="9862803"/>
          </a:xfrm>
          <a:prstGeom prst="rect">
            <a:avLst/>
          </a:prstGeom>
        </p:spPr>
      </p:pic>
    </p:spTree>
    <p:extLst>
      <p:ext uri="{BB962C8B-B14F-4D97-AF65-F5344CB8AC3E}">
        <p14:creationId xmlns:p14="http://schemas.microsoft.com/office/powerpoint/2010/main" val="3355617874"/>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A9B82-B12F-5344-92D0-2613DA87DBEF}"/>
              </a:ext>
            </a:extLst>
          </p:cNvPr>
          <p:cNvSpPr>
            <a:spLocks noGrp="1"/>
          </p:cNvSpPr>
          <p:nvPr>
            <p:ph type="title"/>
          </p:nvPr>
        </p:nvSpPr>
        <p:spPr/>
        <p:txBody>
          <a:bodyPr/>
          <a:lstStyle/>
          <a:p>
            <a:r>
              <a:rPr lang="en-US" dirty="0"/>
              <a:t>Introduction</a:t>
            </a:r>
          </a:p>
        </p:txBody>
      </p:sp>
      <p:sp>
        <p:nvSpPr>
          <p:cNvPr id="4" name="Text Placeholder 3">
            <a:extLst>
              <a:ext uri="{FF2B5EF4-FFF2-40B4-BE49-F238E27FC236}">
                <a16:creationId xmlns:a16="http://schemas.microsoft.com/office/drawing/2014/main" id="{F33878B7-73B2-DF40-859B-F2C5AA0CCA85}"/>
              </a:ext>
            </a:extLst>
          </p:cNvPr>
          <p:cNvSpPr>
            <a:spLocks noGrp="1"/>
          </p:cNvSpPr>
          <p:nvPr>
            <p:ph type="body" idx="1"/>
          </p:nvPr>
        </p:nvSpPr>
        <p:spPr/>
        <p:txBody>
          <a:bodyPr/>
          <a:lstStyle/>
          <a:p>
            <a:r>
              <a:rPr lang="en-US" dirty="0"/>
              <a:t>For my project, I have done some data exploration of the distributions of the dataset of Reddit posts, their corresponding subreddit, lexical features and sentiment intensity.</a:t>
            </a:r>
          </a:p>
          <a:p>
            <a:r>
              <a:rPr lang="en-US" dirty="0"/>
              <a:t>My statistical modeling (still in progress) will be chi-squared test of association between label and the other variables.</a:t>
            </a:r>
          </a:p>
        </p:txBody>
      </p:sp>
    </p:spTree>
    <p:extLst>
      <p:ext uri="{BB962C8B-B14F-4D97-AF65-F5344CB8AC3E}">
        <p14:creationId xmlns:p14="http://schemas.microsoft.com/office/powerpoint/2010/main" val="1247942357"/>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F0F89-571A-2449-9207-C16543DBA168}"/>
              </a:ext>
            </a:extLst>
          </p:cNvPr>
          <p:cNvSpPr>
            <a:spLocks noGrp="1"/>
          </p:cNvSpPr>
          <p:nvPr>
            <p:ph type="title"/>
          </p:nvPr>
        </p:nvSpPr>
        <p:spPr/>
        <p:txBody>
          <a:bodyPr/>
          <a:lstStyle/>
          <a:p>
            <a:r>
              <a:rPr lang="en-US" dirty="0"/>
              <a:t>Work completed</a:t>
            </a:r>
          </a:p>
        </p:txBody>
      </p:sp>
      <p:sp>
        <p:nvSpPr>
          <p:cNvPr id="4" name="Text Placeholder 3">
            <a:extLst>
              <a:ext uri="{FF2B5EF4-FFF2-40B4-BE49-F238E27FC236}">
                <a16:creationId xmlns:a16="http://schemas.microsoft.com/office/drawing/2014/main" id="{D1785544-3AE4-5143-BAC4-C26CF21B996D}"/>
              </a:ext>
            </a:extLst>
          </p:cNvPr>
          <p:cNvSpPr>
            <a:spLocks noGrp="1"/>
          </p:cNvSpPr>
          <p:nvPr>
            <p:ph type="body" idx="1"/>
          </p:nvPr>
        </p:nvSpPr>
        <p:spPr/>
        <p:txBody>
          <a:bodyPr/>
          <a:lstStyle/>
          <a:p>
            <a:r>
              <a:rPr lang="en-US" dirty="0"/>
              <a:t>Data wrangling</a:t>
            </a:r>
          </a:p>
          <a:p>
            <a:r>
              <a:rPr lang="en-US" dirty="0"/>
              <a:t>Visualizations of dataset by label, subreddit, both</a:t>
            </a:r>
          </a:p>
          <a:p>
            <a:r>
              <a:rPr lang="en-US" dirty="0"/>
              <a:t>Top words by category (overall, subreddit, label)</a:t>
            </a:r>
          </a:p>
          <a:p>
            <a:r>
              <a:rPr lang="en-US" dirty="0"/>
              <a:t>Distribution of sentiment (overall, subreddit, label, subreddit ~ label)</a:t>
            </a:r>
          </a:p>
          <a:p>
            <a:r>
              <a:rPr lang="en-US" dirty="0"/>
              <a:t>Feature selection by removing overly correlated variables</a:t>
            </a:r>
          </a:p>
          <a:p>
            <a:r>
              <a:rPr lang="en-US" dirty="0"/>
              <a:t>Feature selection using </a:t>
            </a:r>
            <a:r>
              <a:rPr lang="en-US" dirty="0" err="1"/>
              <a:t>rfe</a:t>
            </a:r>
            <a:r>
              <a:rPr lang="en-US" dirty="0"/>
              <a:t> (code)</a:t>
            </a:r>
          </a:p>
          <a:p>
            <a:endParaRPr lang="en-US" dirty="0"/>
          </a:p>
        </p:txBody>
      </p:sp>
    </p:spTree>
    <p:extLst>
      <p:ext uri="{BB962C8B-B14F-4D97-AF65-F5344CB8AC3E}">
        <p14:creationId xmlns:p14="http://schemas.microsoft.com/office/powerpoint/2010/main" val="604431358"/>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Work to be done"/>
          <p:cNvSpPr txBox="1">
            <a:spLocks noGrp="1"/>
          </p:cNvSpPr>
          <p:nvPr>
            <p:ph type="title"/>
          </p:nvPr>
        </p:nvSpPr>
        <p:spPr>
          <a:prstGeom prst="rect">
            <a:avLst/>
          </a:prstGeom>
        </p:spPr>
        <p:txBody>
          <a:bodyPr/>
          <a:lstStyle/>
          <a:p>
            <a:r>
              <a:t>Work to be done</a:t>
            </a:r>
          </a:p>
        </p:txBody>
      </p:sp>
      <p:sp>
        <p:nvSpPr>
          <p:cNvPr id="187" name="RFE feature selection of the data…"/>
          <p:cNvSpPr txBox="1">
            <a:spLocks noGrp="1"/>
          </p:cNvSpPr>
          <p:nvPr>
            <p:ph type="body" idx="1"/>
          </p:nvPr>
        </p:nvSpPr>
        <p:spPr>
          <a:prstGeom prst="rect">
            <a:avLst/>
          </a:prstGeom>
        </p:spPr>
        <p:txBody>
          <a:bodyPr/>
          <a:lstStyle/>
          <a:p>
            <a:r>
              <a:rPr dirty="0"/>
              <a:t>RFE feature selection of the data</a:t>
            </a:r>
          </a:p>
          <a:p>
            <a:r>
              <a:rPr dirty="0"/>
              <a:t>Chi-squared test of the differences of label by subreddit and sentiment</a:t>
            </a:r>
            <a:endParaRPr lang="en-US" dirty="0"/>
          </a:p>
          <a:p>
            <a:r>
              <a:rPr lang="en-US" dirty="0"/>
              <a:t>Future exploration will be training a decision tree model on this dataset and predicting the label.</a:t>
            </a:r>
          </a:p>
        </p:txBody>
      </p:sp>
    </p:spTree>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B1A72-2EF9-2A40-BC07-C439B8470D2C}"/>
              </a:ext>
            </a:extLst>
          </p:cNvPr>
          <p:cNvSpPr>
            <a:spLocks noGrp="1"/>
          </p:cNvSpPr>
          <p:nvPr>
            <p:ph type="title"/>
          </p:nvPr>
        </p:nvSpPr>
        <p:spPr/>
        <p:txBody>
          <a:bodyPr/>
          <a:lstStyle/>
          <a:p>
            <a:r>
              <a:rPr lang="en-US" dirty="0"/>
              <a:t>Conclusion</a:t>
            </a:r>
          </a:p>
        </p:txBody>
      </p:sp>
      <p:sp>
        <p:nvSpPr>
          <p:cNvPr id="4" name="Text Placeholder 3">
            <a:extLst>
              <a:ext uri="{FF2B5EF4-FFF2-40B4-BE49-F238E27FC236}">
                <a16:creationId xmlns:a16="http://schemas.microsoft.com/office/drawing/2014/main" id="{08D98271-9245-A74C-BBB1-871CFA1EEB0F}"/>
              </a:ext>
            </a:extLst>
          </p:cNvPr>
          <p:cNvSpPr>
            <a:spLocks noGrp="1"/>
          </p:cNvSpPr>
          <p:nvPr>
            <p:ph type="body" idx="1"/>
          </p:nvPr>
        </p:nvSpPr>
        <p:spPr/>
        <p:txBody>
          <a:bodyPr/>
          <a:lstStyle/>
          <a:p>
            <a:r>
              <a:rPr lang="en-US" dirty="0"/>
              <a:t>By analyzing the sentiment and word distribution patterns in this dataset, we can get an overview of the posts on Reddit.</a:t>
            </a:r>
          </a:p>
          <a:p>
            <a:r>
              <a:rPr lang="en-US" dirty="0"/>
              <a:t>My overall goal is to be able to evaluate whether a post is stressed and we can do this by evaluating words and sentiment as positive or negative.</a:t>
            </a:r>
          </a:p>
        </p:txBody>
      </p:sp>
    </p:spTree>
    <p:extLst>
      <p:ext uri="{BB962C8B-B14F-4D97-AF65-F5344CB8AC3E}">
        <p14:creationId xmlns:p14="http://schemas.microsoft.com/office/powerpoint/2010/main" val="356135098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Background"/>
          <p:cNvSpPr txBox="1">
            <a:spLocks noGrp="1"/>
          </p:cNvSpPr>
          <p:nvPr>
            <p:ph type="title"/>
          </p:nvPr>
        </p:nvSpPr>
        <p:spPr>
          <a:prstGeom prst="rect">
            <a:avLst/>
          </a:prstGeom>
        </p:spPr>
        <p:txBody>
          <a:bodyPr/>
          <a:lstStyle/>
          <a:p>
            <a:r>
              <a:rPr dirty="0"/>
              <a:t>Background</a:t>
            </a:r>
          </a:p>
        </p:txBody>
      </p:sp>
      <p:sp>
        <p:nvSpPr>
          <p:cNvPr id="156" name="Stress is a common aspect of modern lives and can result in negative health outcomes.…"/>
          <p:cNvSpPr txBox="1">
            <a:spLocks noGrp="1"/>
          </p:cNvSpPr>
          <p:nvPr>
            <p:ph type="body" idx="1"/>
          </p:nvPr>
        </p:nvSpPr>
        <p:spPr>
          <a:prstGeom prst="rect">
            <a:avLst/>
          </a:prstGeom>
        </p:spPr>
        <p:txBody>
          <a:bodyPr>
            <a:normAutofit/>
          </a:bodyPr>
          <a:lstStyle/>
          <a:p>
            <a:r>
              <a:rPr dirty="0"/>
              <a:t>Stress is a common aspect of modern lives </a:t>
            </a:r>
            <a:r>
              <a:rPr lang="en-US" dirty="0"/>
              <a:t>that</a:t>
            </a:r>
            <a:r>
              <a:rPr dirty="0"/>
              <a:t> can result in negative health outcomes.</a:t>
            </a:r>
          </a:p>
          <a:p>
            <a:r>
              <a:rPr dirty="0"/>
              <a:t>Being able to predict stress on social media can be beneficial.</a:t>
            </a:r>
          </a:p>
          <a:p>
            <a:r>
              <a:rPr dirty="0"/>
              <a:t>Reddit is a social media platform where users post questions and can get advice.</a:t>
            </a:r>
          </a:p>
          <a:p>
            <a:r>
              <a:rPr dirty="0"/>
              <a:t>Mining from stress related subreddits can be beneficial to understanding the proble</a:t>
            </a:r>
            <a:r>
              <a:rPr lang="en-US" dirty="0"/>
              <a:t>m</a:t>
            </a:r>
            <a:r>
              <a:rPr dirty="0"/>
              <a:t>.</a:t>
            </a:r>
            <a:endParaRPr lang="en-US"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8EA6F3-9A19-7246-B3F9-1313C7812590}"/>
              </a:ext>
            </a:extLst>
          </p:cNvPr>
          <p:cNvSpPr>
            <a:spLocks noGrp="1"/>
          </p:cNvSpPr>
          <p:nvPr>
            <p:ph type="title"/>
          </p:nvPr>
        </p:nvSpPr>
        <p:spPr/>
        <p:txBody>
          <a:bodyPr/>
          <a:lstStyle/>
          <a:p>
            <a:r>
              <a:rPr lang="en-US" dirty="0"/>
              <a:t>Data Structure and Source</a:t>
            </a:r>
          </a:p>
        </p:txBody>
      </p:sp>
      <p:sp>
        <p:nvSpPr>
          <p:cNvPr id="4" name="Text Placeholder 3">
            <a:extLst>
              <a:ext uri="{FF2B5EF4-FFF2-40B4-BE49-F238E27FC236}">
                <a16:creationId xmlns:a16="http://schemas.microsoft.com/office/drawing/2014/main" id="{8CF83358-A557-034D-BF3D-24605F5BF7C7}"/>
              </a:ext>
            </a:extLst>
          </p:cNvPr>
          <p:cNvSpPr>
            <a:spLocks noGrp="1"/>
          </p:cNvSpPr>
          <p:nvPr>
            <p:ph type="body" idx="1"/>
          </p:nvPr>
        </p:nvSpPr>
        <p:spPr/>
        <p:txBody>
          <a:bodyPr>
            <a:normAutofit fontScale="77500" lnSpcReduction="20000"/>
          </a:bodyPr>
          <a:lstStyle/>
          <a:p>
            <a:r>
              <a:rPr lang="en-US" dirty="0"/>
              <a:t>The data was collected by scraping all available posts from 10 subreddits between January 1, 2017 and November 19, 2018, then discarding the posts that were judged by annotators to be unclear as to whether they were stressed.</a:t>
            </a:r>
          </a:p>
          <a:p>
            <a:r>
              <a:rPr lang="en-US" dirty="0"/>
              <a:t>For each post, we have the text, the sentiment, the label, and some lexical features, syntactic features, social media features.</a:t>
            </a:r>
          </a:p>
          <a:p>
            <a:r>
              <a:rPr lang="en-US" dirty="0"/>
              <a:t>The data was labeled using 5 human annotators and picking the label that was chosen by the majority of the annotators.</a:t>
            </a:r>
          </a:p>
          <a:p>
            <a:r>
              <a:rPr lang="en-US" dirty="0"/>
              <a:t>For the purposes of this project, I am only considering the words in the text and the sentiment to determine the label.</a:t>
            </a:r>
          </a:p>
          <a:p>
            <a:r>
              <a:rPr lang="en-US" dirty="0"/>
              <a:t>Future work may include exploring the other variables and identifying patterns among them.</a:t>
            </a:r>
          </a:p>
          <a:p>
            <a:r>
              <a:rPr lang="en-US" dirty="0"/>
              <a:t>For more information on the dataset, see this paper: </a:t>
            </a:r>
            <a:r>
              <a:rPr lang="en-US" dirty="0">
                <a:hlinkClick r:id="rId2"/>
              </a:rPr>
              <a:t>Dreaddit: A Reddit Dataset for Stress Analysis in Social Media</a:t>
            </a:r>
            <a:endParaRPr lang="en-US" dirty="0"/>
          </a:p>
        </p:txBody>
      </p:sp>
    </p:spTree>
    <p:extLst>
      <p:ext uri="{BB962C8B-B14F-4D97-AF65-F5344CB8AC3E}">
        <p14:creationId xmlns:p14="http://schemas.microsoft.com/office/powerpoint/2010/main" val="99858179"/>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Research Questions"/>
          <p:cNvSpPr txBox="1">
            <a:spLocks noGrp="1"/>
          </p:cNvSpPr>
          <p:nvPr>
            <p:ph type="title"/>
          </p:nvPr>
        </p:nvSpPr>
        <p:spPr>
          <a:prstGeom prst="rect">
            <a:avLst/>
          </a:prstGeom>
        </p:spPr>
        <p:txBody>
          <a:bodyPr/>
          <a:lstStyle/>
          <a:p>
            <a:r>
              <a:t>Research Questions</a:t>
            </a:r>
          </a:p>
        </p:txBody>
      </p:sp>
      <p:sp>
        <p:nvSpPr>
          <p:cNvPr id="159" name="How does stress levels differ among subreddits?…"/>
          <p:cNvSpPr txBox="1">
            <a:spLocks noGrp="1"/>
          </p:cNvSpPr>
          <p:nvPr>
            <p:ph type="body" idx="1"/>
          </p:nvPr>
        </p:nvSpPr>
        <p:spPr>
          <a:prstGeom prst="rect">
            <a:avLst/>
          </a:prstGeom>
        </p:spPr>
        <p:txBody>
          <a:bodyPr/>
          <a:lstStyle/>
          <a:p>
            <a:r>
              <a:rPr dirty="0"/>
              <a:t>How does </a:t>
            </a:r>
            <a:r>
              <a:rPr lang="en-US" dirty="0"/>
              <a:t>the stress label </a:t>
            </a:r>
            <a:r>
              <a:rPr dirty="0"/>
              <a:t>differ among subreddits?</a:t>
            </a:r>
          </a:p>
          <a:p>
            <a:r>
              <a:rPr dirty="0"/>
              <a:t>How can we predict stress</a:t>
            </a:r>
            <a:r>
              <a:rPr lang="en-US" dirty="0"/>
              <a:t> </a:t>
            </a:r>
            <a:r>
              <a:rPr dirty="0"/>
              <a:t>given words in the data and lexical features?</a:t>
            </a:r>
          </a:p>
          <a:p>
            <a:r>
              <a:rPr dirty="0"/>
              <a:t>Is there an association between stress-related data and subreddits?</a:t>
            </a: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Dataset Overview"/>
          <p:cNvSpPr txBox="1">
            <a:spLocks noGrp="1"/>
          </p:cNvSpPr>
          <p:nvPr>
            <p:ph type="title"/>
          </p:nvPr>
        </p:nvSpPr>
        <p:spPr>
          <a:prstGeom prst="rect">
            <a:avLst/>
          </a:prstGeom>
        </p:spPr>
        <p:txBody>
          <a:bodyPr/>
          <a:lstStyle/>
          <a:p>
            <a:r>
              <a:rPr dirty="0"/>
              <a:t>Dataset</a:t>
            </a:r>
            <a:r>
              <a:rPr lang="en-US" dirty="0"/>
              <a:t> Label Distribution.</a:t>
            </a:r>
            <a:endParaRPr dirty="0"/>
          </a:p>
        </p:txBody>
      </p:sp>
      <p:sp>
        <p:nvSpPr>
          <p:cNvPr id="162" name="Dataset consists of training data with 2838 posts, test data with 715 posts…"/>
          <p:cNvSpPr txBox="1">
            <a:spLocks noGrp="1"/>
          </p:cNvSpPr>
          <p:nvPr>
            <p:ph type="body" idx="1"/>
          </p:nvPr>
        </p:nvSpPr>
        <p:spPr>
          <a:prstGeom prst="rect">
            <a:avLst/>
          </a:prstGeom>
        </p:spPr>
        <p:txBody>
          <a:bodyPr/>
          <a:lstStyle/>
          <a:p>
            <a:r>
              <a:rPr dirty="0"/>
              <a:t>Dataset consists of training data with 2838 posts, test data with 715 posts</a:t>
            </a:r>
          </a:p>
          <a:p>
            <a:r>
              <a:rPr dirty="0"/>
              <a:t>Sampled from 1</a:t>
            </a:r>
            <a:r>
              <a:rPr lang="en-US" dirty="0"/>
              <a:t>0</a:t>
            </a:r>
            <a:r>
              <a:rPr dirty="0"/>
              <a:t> subreddits</a:t>
            </a: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750B7-325A-FF46-85DB-D7F32D9FC8A5}"/>
              </a:ext>
            </a:extLst>
          </p:cNvPr>
          <p:cNvSpPr>
            <a:spLocks noGrp="1"/>
          </p:cNvSpPr>
          <p:nvPr>
            <p:ph type="title"/>
          </p:nvPr>
        </p:nvSpPr>
        <p:spPr/>
        <p:txBody>
          <a:bodyPr/>
          <a:lstStyle/>
          <a:p>
            <a:r>
              <a:rPr lang="en-US" dirty="0"/>
              <a:t>Dataset By Label</a:t>
            </a:r>
          </a:p>
        </p:txBody>
      </p:sp>
      <p:pic>
        <p:nvPicPr>
          <p:cNvPr id="5" name="Picture 4">
            <a:extLst>
              <a:ext uri="{FF2B5EF4-FFF2-40B4-BE49-F238E27FC236}">
                <a16:creationId xmlns:a16="http://schemas.microsoft.com/office/drawing/2014/main" id="{2A959011-F882-AF4F-B6EA-A645C49369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89725" y="4640012"/>
            <a:ext cx="13398859" cy="8807115"/>
          </a:xfrm>
          <a:prstGeom prst="rect">
            <a:avLst/>
          </a:prstGeom>
        </p:spPr>
      </p:pic>
      <p:pic>
        <p:nvPicPr>
          <p:cNvPr id="7" name="Picture 6">
            <a:extLst>
              <a:ext uri="{FF2B5EF4-FFF2-40B4-BE49-F238E27FC236}">
                <a16:creationId xmlns:a16="http://schemas.microsoft.com/office/drawing/2014/main" id="{D4558EEB-A063-834D-802B-5719DB6C6F8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49337" y="2612975"/>
            <a:ext cx="11600907" cy="1926724"/>
          </a:xfrm>
          <a:prstGeom prst="rect">
            <a:avLst/>
          </a:prstGeom>
        </p:spPr>
      </p:pic>
    </p:spTree>
    <p:extLst>
      <p:ext uri="{BB962C8B-B14F-4D97-AF65-F5344CB8AC3E}">
        <p14:creationId xmlns:p14="http://schemas.microsoft.com/office/powerpoint/2010/main" val="246064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3CA67-CB90-9147-968F-FA60FF9DEE39}"/>
              </a:ext>
            </a:extLst>
          </p:cNvPr>
          <p:cNvSpPr>
            <a:spLocks noGrp="1"/>
          </p:cNvSpPr>
          <p:nvPr>
            <p:ph type="title"/>
          </p:nvPr>
        </p:nvSpPr>
        <p:spPr/>
        <p:txBody>
          <a:bodyPr/>
          <a:lstStyle/>
          <a:p>
            <a:r>
              <a:rPr lang="en-US" dirty="0"/>
              <a:t>Distribution of Data By Subreddit</a:t>
            </a:r>
          </a:p>
        </p:txBody>
      </p:sp>
      <p:pic>
        <p:nvPicPr>
          <p:cNvPr id="5" name="Picture 4">
            <a:extLst>
              <a:ext uri="{FF2B5EF4-FFF2-40B4-BE49-F238E27FC236}">
                <a16:creationId xmlns:a16="http://schemas.microsoft.com/office/drawing/2014/main" id="{964102D4-4CAC-3F4B-ABAB-8CEC00E78D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4780" y="3548146"/>
            <a:ext cx="12774108" cy="8631154"/>
          </a:xfrm>
          <a:prstGeom prst="rect">
            <a:avLst/>
          </a:prstGeom>
        </p:spPr>
      </p:pic>
      <p:pic>
        <p:nvPicPr>
          <p:cNvPr id="4" name="Picture 3" descr="Background pattern&#10;&#10;Description automatically generated">
            <a:extLst>
              <a:ext uri="{FF2B5EF4-FFF2-40B4-BE49-F238E27FC236}">
                <a16:creationId xmlns:a16="http://schemas.microsoft.com/office/drawing/2014/main" id="{8EAC035B-6228-E149-807F-18D267D801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58888" y="5451558"/>
            <a:ext cx="11225112" cy="4824329"/>
          </a:xfrm>
          <a:prstGeom prst="rect">
            <a:avLst/>
          </a:prstGeom>
        </p:spPr>
      </p:pic>
    </p:spTree>
    <p:extLst>
      <p:ext uri="{BB962C8B-B14F-4D97-AF65-F5344CB8AC3E}">
        <p14:creationId xmlns:p14="http://schemas.microsoft.com/office/powerpoint/2010/main" val="216695197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A1030-E838-664D-8738-24B7F2EEDCEC}"/>
              </a:ext>
            </a:extLst>
          </p:cNvPr>
          <p:cNvSpPr>
            <a:spLocks noGrp="1"/>
          </p:cNvSpPr>
          <p:nvPr>
            <p:ph type="title"/>
          </p:nvPr>
        </p:nvSpPr>
        <p:spPr/>
        <p:txBody>
          <a:bodyPr/>
          <a:lstStyle/>
          <a:p>
            <a:r>
              <a:rPr lang="en-US" dirty="0"/>
              <a:t>Distribution of Posts by Subreddit and Label</a:t>
            </a:r>
          </a:p>
        </p:txBody>
      </p:sp>
      <p:pic>
        <p:nvPicPr>
          <p:cNvPr id="5" name="Picture 4">
            <a:extLst>
              <a:ext uri="{FF2B5EF4-FFF2-40B4-BE49-F238E27FC236}">
                <a16:creationId xmlns:a16="http://schemas.microsoft.com/office/drawing/2014/main" id="{99ABC289-5CA1-9344-A582-0F85ABB342C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36381" y="4248505"/>
            <a:ext cx="12494416" cy="8805760"/>
          </a:xfrm>
          <a:prstGeom prst="rect">
            <a:avLst/>
          </a:prstGeom>
        </p:spPr>
      </p:pic>
    </p:spTree>
    <p:extLst>
      <p:ext uri="{BB962C8B-B14F-4D97-AF65-F5344CB8AC3E}">
        <p14:creationId xmlns:p14="http://schemas.microsoft.com/office/powerpoint/2010/main" val="1866116607"/>
      </p:ext>
    </p:extLst>
  </p:cSld>
  <p:clrMapOvr>
    <a:masterClrMapping/>
  </p:clrMapOvr>
  <p:transition spd="med"/>
</p:sld>
</file>

<file path=ppt/theme/theme1.xml><?xml version="1.0" encoding="utf-8"?>
<a:theme xmlns:a="http://schemas.openxmlformats.org/drawingml/2006/main"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2438338"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978</TotalTime>
  <Words>1632</Words>
  <Application>Microsoft Macintosh PowerPoint</Application>
  <PresentationFormat>Custom</PresentationFormat>
  <Paragraphs>87</Paragraphs>
  <Slides>22</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Helvetica Neue</vt:lpstr>
      <vt:lpstr>Helvetica Neue Medium</vt:lpstr>
      <vt:lpstr>21_BasicWhite</vt:lpstr>
      <vt:lpstr>Stress Analysis on Reddit</vt:lpstr>
      <vt:lpstr>Introduction</vt:lpstr>
      <vt:lpstr>Background</vt:lpstr>
      <vt:lpstr>Data Structure and Source</vt:lpstr>
      <vt:lpstr>Research Questions</vt:lpstr>
      <vt:lpstr>Dataset Label Distribution.</vt:lpstr>
      <vt:lpstr>Dataset By Label</vt:lpstr>
      <vt:lpstr>Distribution of Data By Subreddit</vt:lpstr>
      <vt:lpstr>Distribution of Posts by Subreddit and Label</vt:lpstr>
      <vt:lpstr>Special Issues with Text-Related Data</vt:lpstr>
      <vt:lpstr>Data Wrangling Completed</vt:lpstr>
      <vt:lpstr>Top Words By Category</vt:lpstr>
      <vt:lpstr>Top 10 Words for Non-stressed versus Stressed</vt:lpstr>
      <vt:lpstr>Top 10 Words by Subreddit</vt:lpstr>
      <vt:lpstr>PowerPoint Presentation</vt:lpstr>
      <vt:lpstr>Distribution of Sentiment By Post</vt:lpstr>
      <vt:lpstr>Distribution of Sentiment By Post (Stress or Non-Stressed)</vt:lpstr>
      <vt:lpstr>Distribution of Sentiment By Post (By Subreddit)</vt:lpstr>
      <vt:lpstr>Sentiment By Post (Label and Subreddit)</vt:lpstr>
      <vt:lpstr>Work completed</vt:lpstr>
      <vt:lpstr>Work to be done</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Stress Analysis on Reddit</dc:title>
  <cp:lastModifiedBy>Melanie McCord</cp:lastModifiedBy>
  <cp:revision>62</cp:revision>
  <dcterms:modified xsi:type="dcterms:W3CDTF">2021-10-25T14:20:09Z</dcterms:modified>
</cp:coreProperties>
</file>